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18" r:id="rId4"/>
    <p:sldMasterId id="2147483650" r:id="rId5"/>
  </p:sldMasterIdLst>
  <p:notesMasterIdLst>
    <p:notesMasterId r:id="rId17"/>
  </p:notesMasterIdLst>
  <p:sldIdLst>
    <p:sldId id="275" r:id="rId6"/>
    <p:sldId id="276" r:id="rId7"/>
    <p:sldId id="277" r:id="rId8"/>
    <p:sldId id="279" r:id="rId9"/>
    <p:sldId id="280" r:id="rId10"/>
    <p:sldId id="274" r:id="rId11"/>
    <p:sldId id="281" r:id="rId12"/>
    <p:sldId id="282" r:id="rId13"/>
    <p:sldId id="283" r:id="rId14"/>
    <p:sldId id="284" r:id="rId15"/>
    <p:sldId id="272" r:id="rId16"/>
  </p:sldIdLst>
  <p:sldSz cx="9144000" cy="5143500" type="screen16x9"/>
  <p:notesSz cx="6858000" cy="9144000"/>
  <p:embeddedFontLst>
    <p:embeddedFont>
      <p:font typeface="Avenir Next LT Pro Demi" panose="020B0704020202020204" pitchFamily="34" charset="0"/>
      <p:bold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B53F7F-D96A-4FEE-B814-E88FD71CA32C}" v="5" dt="2023-10-19T06:38:34.025"/>
  </p1510:revLst>
</p1510:revInfo>
</file>

<file path=ppt/tableStyles.xml><?xml version="1.0" encoding="utf-8"?>
<a:tblStyleLst xmlns:a="http://schemas.openxmlformats.org/drawingml/2006/main" def="{4379BD28-EE8D-40F4-992F-F0C7D7208E2A}">
  <a:tblStyle styleId="{4379BD28-EE8D-40F4-992F-F0C7D7208E2A}" styleName="Table_0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DFC"/>
          </a:solidFill>
        </a:fill>
      </a:tcStyle>
    </a:wholeTbl>
    <a:band1H>
      <a:tcTxStyle/>
      <a:tcStyle>
        <a:tcBdr/>
        <a:fill>
          <a:solidFill>
            <a:srgbClr val="D4D9F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9F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far Vohra" userId="63f99f0ade404ef9" providerId="LiveId" clId="{F3B53F7F-D96A-4FEE-B814-E88FD71CA32C}"/>
    <pc:docChg chg="modSld">
      <pc:chgData name="Jafar Vohra" userId="63f99f0ade404ef9" providerId="LiveId" clId="{F3B53F7F-D96A-4FEE-B814-E88FD71CA32C}" dt="2023-10-19T06:38:34.025" v="26"/>
      <pc:docMkLst>
        <pc:docMk/>
      </pc:docMkLst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509290756" sldId="272"/>
        </pc:sldMkLst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509290756" sldId="272"/>
            <ac:picMk id="5" creationId="{5F4502E3-2DF4-2452-1117-AFC156ADB385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509290756" sldId="272"/>
            <ac:picMk id="11" creationId="{296B84FD-090C-A1EC-3F75-391FED2E0AB6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509290756" sldId="272"/>
            <ac:picMk id="12" creationId="{8D11725F-4185-0781-82B8-F69257B93697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3573275040" sldId="274"/>
        </pc:sldMkLst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3573275040" sldId="274"/>
            <ac:picMk id="7" creationId="{BC7C187E-E96B-0715-4124-CF3D6A4A478F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3573275040" sldId="274"/>
            <ac:picMk id="10" creationId="{58624B94-9622-D6E2-6CB3-07EB23D90DCC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3573275040" sldId="274"/>
            <ac:picMk id="11" creationId="{5E262FE3-976D-2183-983F-400A6285B5AC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229537496" sldId="275"/>
        </pc:sldMkLst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229537496" sldId="275"/>
            <ac:picMk id="9" creationId="{E041FC4C-2A87-54E3-7CBE-C64D80149220}"/>
          </ac:picMkLst>
        </pc:picChg>
        <pc:picChg chg="add del mod ord">
          <ac:chgData name="Jafar Vohra" userId="63f99f0ade404ef9" providerId="LiveId" clId="{F3B53F7F-D96A-4FEE-B814-E88FD71CA32C}" dt="2023-10-19T06:35:09.786" v="23"/>
          <ac:picMkLst>
            <pc:docMk/>
            <pc:sldMk cId="229537496" sldId="275"/>
            <ac:picMk id="13" creationId="{5244E9B4-E9F4-0AC3-91BF-E6CFF8948447}"/>
          </ac:picMkLst>
        </pc:picChg>
        <pc:picChg chg="add del mod">
          <ac:chgData name="Jafar Vohra" userId="63f99f0ade404ef9" providerId="LiveId" clId="{F3B53F7F-D96A-4FEE-B814-E88FD71CA32C}" dt="2023-10-19T06:35:43.044" v="25"/>
          <ac:picMkLst>
            <pc:docMk/>
            <pc:sldMk cId="229537496" sldId="275"/>
            <ac:picMk id="14" creationId="{7DDDE35E-8D80-1213-90F7-6BD68E018528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229537496" sldId="275"/>
            <ac:picMk id="19" creationId="{258616AD-7C46-8E95-BED6-BF245BE0C24A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229537496" sldId="275"/>
            <ac:picMk id="20" creationId="{4139FE90-88D3-0873-F754-4D92F3644E55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1627813446" sldId="276"/>
        </pc:sldMkLst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1627813446" sldId="276"/>
            <ac:picMk id="11" creationId="{036E8225-2676-9962-5735-A7679F100D7B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1627813446" sldId="276"/>
            <ac:picMk id="16" creationId="{DA399CA6-5BB9-89FA-8E33-4992B6252794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1627813446" sldId="276"/>
            <ac:picMk id="17" creationId="{4CB3D320-0B27-E427-2338-6890A67A881E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1009501441" sldId="277"/>
        </pc:sldMkLst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1009501441" sldId="277"/>
            <ac:picMk id="10" creationId="{A7B798FA-C8D6-C251-4FF6-DF519A5D4CE5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1009501441" sldId="277"/>
            <ac:picMk id="17" creationId="{69323ED8-F20B-289D-1785-2A82A1F2E69A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1009501441" sldId="277"/>
            <ac:picMk id="18" creationId="{81D1D15A-42B9-5775-0FA7-84F34FFB8C3D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1553920658" sldId="279"/>
        </pc:sldMkLst>
        <pc:spChg chg="mod">
          <ac:chgData name="Jafar Vohra" userId="63f99f0ade404ef9" providerId="LiveId" clId="{F3B53F7F-D96A-4FEE-B814-E88FD71CA32C}" dt="2023-10-19T05:51:43.039" v="1" actId="20577"/>
          <ac:spMkLst>
            <pc:docMk/>
            <pc:sldMk cId="1553920658" sldId="279"/>
            <ac:spMk id="3" creationId="{127B96A1-D743-6016-A012-45A388DE5238}"/>
          </ac:spMkLst>
        </pc:spChg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1553920658" sldId="279"/>
            <ac:picMk id="9" creationId="{5E2884EA-7FB9-6AAD-964D-00A9FEFE8C60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1553920658" sldId="279"/>
            <ac:picMk id="12" creationId="{CF963D42-4EE2-B10F-C281-21215A1F0CAA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1553920658" sldId="279"/>
            <ac:picMk id="13" creationId="{339DEA99-C234-6A78-8659-71DDBEBBE876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1750193914" sldId="280"/>
        </pc:sldMkLst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1750193914" sldId="280"/>
            <ac:picMk id="8" creationId="{4B90D86A-CE44-9D14-AF6A-C9987D9A96A9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1750193914" sldId="280"/>
            <ac:picMk id="11" creationId="{90367205-F206-BD18-AEB5-CA749C1F0B7E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1750193914" sldId="280"/>
            <ac:picMk id="12" creationId="{CCAC34BF-32D7-EECB-18BF-76E6A7F07958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1698655490" sldId="281"/>
        </pc:sldMkLst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1698655490" sldId="281"/>
            <ac:picMk id="8" creationId="{3BD2B57C-D105-51C5-BE7C-545C7D14D3B2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1698655490" sldId="281"/>
            <ac:picMk id="11" creationId="{A4843F20-40C7-DA4F-F551-673514FE92F5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1698655490" sldId="281"/>
            <ac:picMk id="12" creationId="{56433C2D-4E73-59C5-9282-034E2D994043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3210440313" sldId="282"/>
        </pc:sldMkLst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3210440313" sldId="282"/>
            <ac:picMk id="7" creationId="{06DE28E0-AACD-7793-5FD3-8A7947458685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3210440313" sldId="282"/>
            <ac:picMk id="13" creationId="{B38E7424-9B2E-E3B9-B53F-4F645544928E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3210440313" sldId="282"/>
            <ac:picMk id="14" creationId="{A47604F1-AE39-D881-6FB3-59DF03E5A0C7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1977959960" sldId="283"/>
        </pc:sldMkLst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1977959960" sldId="283"/>
            <ac:picMk id="6" creationId="{6F7D1FB3-1E67-D5C5-431F-4FB60CE454E7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1977959960" sldId="283"/>
            <ac:picMk id="12" creationId="{96725A77-E5BC-B96B-3C9C-9CD9AEABF782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1977959960" sldId="283"/>
            <ac:picMk id="14" creationId="{38143120-E634-840F-AD71-672999BABB20}"/>
          </ac:picMkLst>
        </pc:picChg>
      </pc:sldChg>
      <pc:sldChg chg="addSp delSp modSp mod modTransition modAnim">
        <pc:chgData name="Jafar Vohra" userId="63f99f0ade404ef9" providerId="LiveId" clId="{F3B53F7F-D96A-4FEE-B814-E88FD71CA32C}" dt="2023-10-19T06:38:34.025" v="26"/>
        <pc:sldMkLst>
          <pc:docMk/>
          <pc:sldMk cId="313106113" sldId="284"/>
        </pc:sldMkLst>
        <pc:spChg chg="mod">
          <ac:chgData name="Jafar Vohra" userId="63f99f0ade404ef9" providerId="LiveId" clId="{F3B53F7F-D96A-4FEE-B814-E88FD71CA32C}" dt="2023-10-19T06:18:14.009" v="5" actId="20577"/>
          <ac:spMkLst>
            <pc:docMk/>
            <pc:sldMk cId="313106113" sldId="284"/>
            <ac:spMk id="22" creationId="{6E0AB1ED-F5D1-D929-4FEE-C47FC6E1F392}"/>
          </ac:spMkLst>
        </pc:spChg>
        <pc:spChg chg="mod">
          <ac:chgData name="Jafar Vohra" userId="63f99f0ade404ef9" providerId="LiveId" clId="{F3B53F7F-D96A-4FEE-B814-E88FD71CA32C}" dt="2023-10-19T06:18:18.774" v="9" actId="20577"/>
          <ac:spMkLst>
            <pc:docMk/>
            <pc:sldMk cId="313106113" sldId="284"/>
            <ac:spMk id="24" creationId="{9A96CED8-CB30-2B2E-9162-1F8036EFB37B}"/>
          </ac:spMkLst>
        </pc:spChg>
        <pc:picChg chg="add del mod">
          <ac:chgData name="Jafar Vohra" userId="63f99f0ade404ef9" providerId="LiveId" clId="{F3B53F7F-D96A-4FEE-B814-E88FD71CA32C}" dt="2023-10-19T06:34:53.519" v="22"/>
          <ac:picMkLst>
            <pc:docMk/>
            <pc:sldMk cId="313106113" sldId="284"/>
            <ac:picMk id="25" creationId="{AE42527C-5BE3-922D-ACAB-D72C0B5FEF02}"/>
          </ac:picMkLst>
        </pc:picChg>
        <pc:picChg chg="add del mod ord">
          <ac:chgData name="Jafar Vohra" userId="63f99f0ade404ef9" providerId="LiveId" clId="{F3B53F7F-D96A-4FEE-B814-E88FD71CA32C}" dt="2023-10-19T06:38:34.025" v="26"/>
          <ac:picMkLst>
            <pc:docMk/>
            <pc:sldMk cId="313106113" sldId="284"/>
            <ac:picMk id="28" creationId="{02021ECC-AAFA-6BB3-4DD8-C8B8234BC6CB}"/>
          </ac:picMkLst>
        </pc:picChg>
        <pc:picChg chg="add mod">
          <ac:chgData name="Jafar Vohra" userId="63f99f0ade404ef9" providerId="LiveId" clId="{F3B53F7F-D96A-4FEE-B814-E88FD71CA32C}" dt="2023-10-19T06:38:34.025" v="26"/>
          <ac:picMkLst>
            <pc:docMk/>
            <pc:sldMk cId="313106113" sldId="284"/>
            <ac:picMk id="29" creationId="{37B7CCFF-CB01-490B-33A1-DE0E8CC402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652E4-5120-44D6-918A-894636DEFCBD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724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9724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85482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0857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753406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96423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082268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469714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33911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>
  <p:cSld name="Title-Sub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381000" y="88382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64492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Dark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58" y="157258"/>
            <a:ext cx="6798564" cy="823436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059" y="1008508"/>
            <a:ext cx="6798564" cy="383381"/>
          </a:xfrm>
        </p:spPr>
        <p:txBody>
          <a:bodyPr lIns="164592" tIns="0">
            <a:no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7260" y="439001"/>
            <a:ext cx="754380" cy="75438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65840" y="487007"/>
            <a:ext cx="617220" cy="61722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6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053" y="2284557"/>
            <a:ext cx="1371475" cy="7267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206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920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72" y="3299365"/>
            <a:ext cx="514350" cy="514350"/>
          </a:xfrm>
          <a:prstGeom prst="ellips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347597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5054" y="4033402"/>
            <a:ext cx="1370312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46554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09704" y="2284557"/>
            <a:ext cx="1371475" cy="7267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46554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46554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15793" y="3299365"/>
            <a:ext cx="514350" cy="514350"/>
          </a:xfrm>
          <a:prstGeom prst="ellipse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3001518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46554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207614" y="4033402"/>
            <a:ext cx="1377290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7902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4355" y="2284557"/>
            <a:ext cx="1371476" cy="72677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87902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99332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9714" y="3302154"/>
            <a:ext cx="514350" cy="514350"/>
          </a:xfrm>
          <a:prstGeom prst="ellipse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4655439" y="3387879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99332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57153" y="4033402"/>
            <a:ext cx="137072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9250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99007" y="2284557"/>
            <a:ext cx="1371476" cy="7267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9250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42966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3635" y="3302154"/>
            <a:ext cx="514350" cy="514350"/>
          </a:xfrm>
          <a:prstGeom prst="ellipse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6309360" y="3387879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42966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0131" y="4033402"/>
            <a:ext cx="1371281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0598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43660" y="2284557"/>
            <a:ext cx="1371476" cy="72677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70598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86600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63554" y="3299365"/>
            <a:ext cx="514350" cy="514350"/>
          </a:xfrm>
          <a:prstGeom prst="ellipse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7949279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86600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660" y="4032258"/>
            <a:ext cx="1371476" cy="229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20" y="4554665"/>
            <a:ext cx="3086100" cy="273844"/>
          </a:xfrm>
          <a:prstGeom prst="rect">
            <a:avLst/>
          </a:prstGeom>
        </p:spPr>
        <p:txBody>
          <a:bodyPr/>
          <a:lstStyle>
            <a:lvl1pPr algn="l">
              <a:defRPr sz="75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962" y="4554665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853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58" y="157258"/>
            <a:ext cx="6798564" cy="823436"/>
          </a:xfrm>
          <a:noFill/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059" y="1008508"/>
            <a:ext cx="6798564" cy="383381"/>
          </a:xfrm>
        </p:spPr>
        <p:txBody>
          <a:bodyPr lIns="164592" tIns="0">
            <a:no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7260" y="439001"/>
            <a:ext cx="754380" cy="75438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65840" y="487007"/>
            <a:ext cx="617220" cy="61722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6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053" y="2284557"/>
            <a:ext cx="1371475" cy="7267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206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920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72" y="3299365"/>
            <a:ext cx="514350" cy="51435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347597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5054" y="4033402"/>
            <a:ext cx="1370312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46554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09704" y="2284557"/>
            <a:ext cx="1371475" cy="7267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46554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46554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15793" y="3299365"/>
            <a:ext cx="514350" cy="51435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3001518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46554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207614" y="4033402"/>
            <a:ext cx="1377290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7902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4355" y="2284557"/>
            <a:ext cx="1371476" cy="72677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87902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99332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9714" y="3302154"/>
            <a:ext cx="514350" cy="51435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4655439" y="3387879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99332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57153" y="4033402"/>
            <a:ext cx="137072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9250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99007" y="2284557"/>
            <a:ext cx="1371476" cy="7267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9250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42966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3635" y="3302154"/>
            <a:ext cx="514350" cy="51435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6309360" y="3387879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42966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0131" y="4033402"/>
            <a:ext cx="1371281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0598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43660" y="2284557"/>
            <a:ext cx="1371476" cy="72677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70598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86600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63554" y="3299365"/>
            <a:ext cx="514350" cy="51435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7949279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86600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660" y="4032258"/>
            <a:ext cx="1371476" cy="229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20" y="4554665"/>
            <a:ext cx="3086100" cy="273844"/>
          </a:xfrm>
          <a:prstGeom prst="rect">
            <a:avLst/>
          </a:prstGeom>
        </p:spPr>
        <p:txBody>
          <a:bodyPr/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962" y="4554665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9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07663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40376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047180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61305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1211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17542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76561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445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148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B3CF9-F6C1-EAC2-6ED5-F21274E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273844"/>
            <a:ext cx="816525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84AFB-9D3B-E902-0E64-B953D0E5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103" y="1369219"/>
            <a:ext cx="8165259" cy="308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4D8918F-6808-DDE5-4A7C-495DAC24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920" y="4554665"/>
            <a:ext cx="3086100" cy="273844"/>
          </a:xfrm>
          <a:prstGeom prst="rect">
            <a:avLst/>
          </a:prstGeom>
        </p:spPr>
        <p:txBody>
          <a:bodyPr/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BAE7F7-F858-A80B-8F72-EFA0C33C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962" y="4554665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1.png"/><Relationship Id="rId2" Type="http://schemas.openxmlformats.org/officeDocument/2006/relationships/audio" Target="../media/media10.m4a"/><Relationship Id="rId16" Type="http://schemas.openxmlformats.org/officeDocument/2006/relationships/image" Target="../media/image19.svg"/><Relationship Id="rId1" Type="http://schemas.microsoft.com/office/2007/relationships/media" Target="../media/media10.m4a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www.cdc.gov/heartdisease/facts.htm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hyperlink" Target="https://www.cdc.gov/heartdisease/" TargetMode="External"/><Relationship Id="rId4" Type="http://schemas.openxmlformats.org/officeDocument/2006/relationships/hyperlink" Target="https://www.kaggl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0C9F-CF8D-F517-5BE0-132C5BBCF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988060"/>
            <a:ext cx="5825202" cy="2050067"/>
          </a:xfrm>
        </p:spPr>
        <p:txBody>
          <a:bodyPr/>
          <a:lstStyle/>
          <a:p>
            <a:r>
              <a:rPr lang="en-US" sz="4800">
                <a:ea typeface="+mj-lt"/>
                <a:cs typeface="+mj-lt"/>
              </a:rPr>
              <a:t>Evaluation of Heart Attack Risk Factors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41C49-7147-88A9-36BE-876C57D1A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1234154"/>
          </a:xfrm>
        </p:spPr>
        <p:txBody>
          <a:bodyPr>
            <a:normAutofit/>
          </a:bodyPr>
          <a:lstStyle/>
          <a:p>
            <a:r>
              <a:rPr lang="en-US" sz="1200" b="1">
                <a:ea typeface="+mn-lt"/>
                <a:cs typeface="+mn-lt"/>
              </a:rPr>
              <a:t>Jafar Vohra</a:t>
            </a:r>
            <a:r>
              <a:rPr lang="en-US" sz="1200">
                <a:ea typeface="+mn-lt"/>
                <a:cs typeface="+mn-lt"/>
              </a:rPr>
              <a:t>: Team Leader / Machine Learning Engineer </a:t>
            </a:r>
          </a:p>
          <a:p>
            <a:r>
              <a:rPr lang="en-US" sz="1200" b="1">
                <a:ea typeface="+mn-lt"/>
                <a:cs typeface="+mn-lt"/>
              </a:rPr>
              <a:t>Moureen Lukoye Nampijja</a:t>
            </a:r>
            <a:r>
              <a:rPr lang="en-US" sz="1200">
                <a:ea typeface="+mn-lt"/>
                <a:cs typeface="+mn-lt"/>
              </a:rPr>
              <a:t>: Data Scientist / Data Visualizer </a:t>
            </a:r>
            <a:endParaRPr lang="en-US" sz="1200"/>
          </a:p>
          <a:p>
            <a:r>
              <a:rPr lang="en-US" sz="1200" b="1">
                <a:ea typeface="+mn-lt"/>
                <a:cs typeface="+mn-lt"/>
              </a:rPr>
              <a:t>Smit Patel</a:t>
            </a:r>
            <a:r>
              <a:rPr lang="en-US" sz="1200">
                <a:ea typeface="+mn-lt"/>
                <a:cs typeface="+mn-lt"/>
              </a:rPr>
              <a:t>: App Developer / Data Analyst </a:t>
            </a:r>
            <a:endParaRPr lang="en-US" sz="1200"/>
          </a:p>
          <a:p>
            <a:r>
              <a:rPr lang="en-US" sz="1200" b="1">
                <a:ea typeface="+mn-lt"/>
                <a:cs typeface="+mn-lt"/>
              </a:rPr>
              <a:t>Mahesh Potu</a:t>
            </a:r>
            <a:r>
              <a:rPr lang="en-US" sz="1200">
                <a:ea typeface="+mn-lt"/>
                <a:cs typeface="+mn-lt"/>
              </a:rPr>
              <a:t>: Researcher / Storyteller</a:t>
            </a:r>
            <a:endParaRPr lang="en-US" sz="120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139FE90-88D3-0873-F754-4D92F3644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53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0"/>
    </mc:Choice>
    <mc:Fallback>
      <p:transition spd="slow" advTm="12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FCCB-C668-E375-745A-4092D4DA7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58" y="157258"/>
            <a:ext cx="6798564" cy="823436"/>
          </a:xfrm>
        </p:spPr>
        <p:txBody>
          <a:bodyPr/>
          <a:lstStyle/>
          <a:p>
            <a:r>
              <a:rPr lang="en-US"/>
              <a:t>Our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5DBE-C581-DF12-8B02-1BB4FA99B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059" y="1008508"/>
            <a:ext cx="6798564" cy="383381"/>
          </a:xfrm>
        </p:spPr>
        <p:txBody>
          <a:bodyPr vert="horz" lIns="164592" tIns="0" rIns="91440" bIns="45720" rtlCol="0" anchor="t">
            <a:noAutofit/>
          </a:bodyPr>
          <a:lstStyle/>
          <a:p>
            <a:r>
              <a:rPr lang="en-US"/>
              <a:t>At-a-glance</a:t>
            </a:r>
          </a:p>
        </p:txBody>
      </p:sp>
      <p:pic>
        <p:nvPicPr>
          <p:cNvPr id="158" name="Picture Placeholder 157" descr="Heart with pulse outline">
            <a:extLst>
              <a:ext uri="{FF2B5EF4-FFF2-40B4-BE49-F238E27FC236}">
                <a16:creationId xmlns:a16="http://schemas.microsoft.com/office/drawing/2014/main" id="{E00EE016-AD81-3104-FB78-D36E9AF9EF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73460" y="525107"/>
            <a:ext cx="617220" cy="6172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51EFE-C206-4E9F-1ECA-69B8E80477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5206" y="1917597"/>
            <a:ext cx="1497330" cy="28589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500"/>
              <a:t>Preparing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EF0FB64-55E0-EC94-60C2-AF7B00F794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2920" y="3379303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/>
              <a:t>2023</a:t>
            </a:r>
          </a:p>
        </p:txBody>
      </p:sp>
      <p:pic>
        <p:nvPicPr>
          <p:cNvPr id="216" name="Picture Placeholder 215" descr="3d Glasses">
            <a:extLst>
              <a:ext uri="{FF2B5EF4-FFF2-40B4-BE49-F238E27FC236}">
                <a16:creationId xmlns:a16="http://schemas.microsoft.com/office/drawing/2014/main" id="{77F5520F-24C4-6968-9481-7307959BD532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008757" y="3385090"/>
            <a:ext cx="342900" cy="3429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D1A1A3-7B06-540A-7142-A38FDAEFF9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920" y="3671067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/>
              <a:t>Aug-Sept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2FED6-AAD8-5F8E-79B4-DF24A78237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46554" y="1917597"/>
            <a:ext cx="1497330" cy="28589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500"/>
              <a:t>Exploring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3309AC-45B9-55D7-27D2-36A3565F37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8254" y="2543259"/>
            <a:ext cx="1497330" cy="583989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100" dirty="0"/>
              <a:t>Detailed project plans created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6CF7B6D-90A6-8A59-BCF3-987FD30E7D3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146554" y="3379303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/>
              <a:t>2023</a:t>
            </a:r>
          </a:p>
        </p:txBody>
      </p:sp>
      <p:pic>
        <p:nvPicPr>
          <p:cNvPr id="248" name="Picture Placeholder 247" descr="Notebook">
            <a:extLst>
              <a:ext uri="{FF2B5EF4-FFF2-40B4-BE49-F238E27FC236}">
                <a16:creationId xmlns:a16="http://schemas.microsoft.com/office/drawing/2014/main" id="{80BB589F-B280-8794-B12E-C4B4F9F40D8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020" b="1020"/>
          <a:stretch/>
        </p:blipFill>
        <p:spPr>
          <a:xfrm>
            <a:off x="1340358" y="3385090"/>
            <a:ext cx="342900" cy="3429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8764F9-E4BE-4CDA-9057-9DAC7145421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46554" y="3671067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/>
              <a:t>Sept-Oct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718A59-7FF0-150D-65DA-7E2BCFAC70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7902" y="1917597"/>
            <a:ext cx="1497330" cy="28589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500"/>
              <a:t>Modeling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AD98222-E384-9A18-1F02-89CAC7CC3B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7902" y="2543259"/>
            <a:ext cx="1497330" cy="583989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100"/>
              <a:t>Numerous models are built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41E28D7-854E-501F-42D9-C642C74C2B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99332" y="3379303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/>
              <a:t>2023</a:t>
            </a:r>
          </a:p>
        </p:txBody>
      </p:sp>
      <p:pic>
        <p:nvPicPr>
          <p:cNvPr id="250" name="Picture Placeholder 249" descr="Notebook Cover Icon">
            <a:extLst>
              <a:ext uri="{FF2B5EF4-FFF2-40B4-BE49-F238E27FC236}">
                <a16:creationId xmlns:a16="http://schemas.microsoft.com/office/drawing/2014/main" id="{F527D6BB-A9B3-378E-8050-7344D01546AF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20" r="1020"/>
          <a:stretch/>
        </p:blipFill>
        <p:spPr>
          <a:xfrm>
            <a:off x="4655439" y="3387879"/>
            <a:ext cx="342900" cy="3429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E03F989-54DC-067A-FE2C-CC0917539F8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99332" y="3671067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/>
              <a:t>Oct-Nov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668396-55B1-62F2-1540-284A767D70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36870" y="1917597"/>
            <a:ext cx="1558290" cy="28589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500"/>
              <a:t>Evaluating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796CA2-AD43-6CE8-757E-437D60714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29250" y="2543259"/>
            <a:ext cx="1497330" cy="583989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100"/>
              <a:t>Model tested for accuracy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82DF9C1-AC48-88A4-1DE4-5C291D78D08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42966" y="3379303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/>
              <a:t>2023</a:t>
            </a:r>
          </a:p>
        </p:txBody>
      </p:sp>
      <p:pic>
        <p:nvPicPr>
          <p:cNvPr id="252" name="Picture Placeholder 251" descr="Control Icon">
            <a:extLst>
              <a:ext uri="{FF2B5EF4-FFF2-40B4-BE49-F238E27FC236}">
                <a16:creationId xmlns:a16="http://schemas.microsoft.com/office/drawing/2014/main" id="{1F80EB59-7B2B-552F-D090-B761060668A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309360" y="3387879"/>
            <a:ext cx="342900" cy="3429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E0AB1ED-F5D1-D929-4FEE-C47FC6E1F39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442966" y="3671067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dirty="0"/>
              <a:t>Nov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43785B-1A6D-E1D6-6E52-FE4E67D01D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0598" y="1917597"/>
            <a:ext cx="1619250" cy="28589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500"/>
              <a:t>Deployment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478444-AE6E-47B8-62DC-D7A1402293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70598" y="2543259"/>
            <a:ext cx="1497330" cy="583989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100" dirty="0"/>
              <a:t>Application built around model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7EEEE4-EFCB-5235-DF74-74FE37B59EB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86600" y="3379303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/>
              <a:t>2023</a:t>
            </a:r>
          </a:p>
        </p:txBody>
      </p:sp>
      <p:pic>
        <p:nvPicPr>
          <p:cNvPr id="254" name="Picture Placeholder 253" descr="Door opening icon">
            <a:extLst>
              <a:ext uri="{FF2B5EF4-FFF2-40B4-BE49-F238E27FC236}">
                <a16:creationId xmlns:a16="http://schemas.microsoft.com/office/drawing/2014/main" id="{745667E5-35F8-39AC-E268-62AE0F238D43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949279" y="3385090"/>
            <a:ext cx="342900" cy="342900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A96CED8-CB30-2B2E-9162-1F8036EFB3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6600" y="3671067"/>
            <a:ext cx="669798" cy="251603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dirty="0"/>
              <a:t>Nov-Dec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819713-90D5-D6DB-A09C-7E98B2CAD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49676" y="1106805"/>
            <a:ext cx="2468294" cy="0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7C3A325-74D2-14A6-B073-45ECC9CA37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35886" y="2543259"/>
            <a:ext cx="1497330" cy="583989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1100"/>
              <a:t>Data is searched for trends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D024892D-A1BC-1069-B69A-97304EA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91440" tIns="45720" rIns="91440" bIns="45720" anchor="t"/>
          <a:lstStyle/>
          <a:p>
            <a:r>
              <a:rPr lang="en-US"/>
              <a:t>10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37B7CCFF-CB01-490B-33A1-DE0E8CC40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10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70"/>
    </mc:Choice>
    <mc:Fallback>
      <p:transition spd="slow" advTm="21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hank you written in sand on a beach&#10;&#10;Description automatically generated">
            <a:extLst>
              <a:ext uri="{FF2B5EF4-FFF2-40B4-BE49-F238E27FC236}">
                <a16:creationId xmlns:a16="http://schemas.microsoft.com/office/drawing/2014/main" id="{5023306E-96DD-12B4-3D26-69511DCAF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80" r="-1" b="-1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D11725F-4185-0781-82B8-F69257B93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09290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0"/>
    </mc:Choice>
    <mc:Fallback>
      <p:transition spd="slow" advTm="4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763B-07CB-382C-4DB0-007D28AF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The Business Problems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4A3A-2451-9FAF-E8E1-53888FAE2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620442"/>
            <a:ext cx="3391881" cy="29105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How can we identify the most influential factors that put cardiologist patients at a higher risk of a heart attack? </a:t>
            </a:r>
          </a:p>
          <a:p>
            <a:r>
              <a:rPr lang="en-US"/>
              <a:t>How can we provide individualized recommendations to cardiologist patients so that they can reduce their risk of heart attacks?</a:t>
            </a:r>
          </a:p>
        </p:txBody>
      </p:sp>
      <p:pic>
        <p:nvPicPr>
          <p:cNvPr id="5" name="Picture 4" descr="A heart with a person holding his chest&#10;&#10;Description automatically generated">
            <a:extLst>
              <a:ext uri="{FF2B5EF4-FFF2-40B4-BE49-F238E27FC236}">
                <a16:creationId xmlns:a16="http://schemas.microsoft.com/office/drawing/2014/main" id="{D050B15D-47C8-1081-2DC2-087AC1AD5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7" t="17895" r="6938" b="9630"/>
          <a:stretch/>
        </p:blipFill>
        <p:spPr>
          <a:xfrm>
            <a:off x="3859471" y="1165636"/>
            <a:ext cx="3329942" cy="2661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15C52-B0D8-9D45-39E4-34D4F461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t>2</a:t>
            </a:fld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CB3D320-0B27-E427-2338-6890A67A88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781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1"/>
    </mc:Choice>
    <mc:Fallback>
      <p:transition spd="slow" advTm="15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FF55-CE1C-6F83-A5C2-5861A4A1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74B8-F4DA-3785-3EA1-9E1DB1D1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381" y="1650922"/>
            <a:ext cx="2660361" cy="29105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CRISP-DM Methodology</a:t>
            </a:r>
          </a:p>
          <a:p>
            <a:r>
              <a:rPr lang="en-US"/>
              <a:t>We have completed...</a:t>
            </a:r>
          </a:p>
          <a:p>
            <a:pPr marL="556895" lvl="1" indent="-213995"/>
            <a:r>
              <a:rPr lang="en-US"/>
              <a:t>Business Understanding</a:t>
            </a:r>
          </a:p>
          <a:p>
            <a:pPr marL="556895" lvl="1" indent="-213995"/>
            <a:r>
              <a:rPr lang="en-US"/>
              <a:t>Data Understanding</a:t>
            </a:r>
          </a:p>
          <a:p>
            <a:pPr marL="556895" lvl="1" indent="-213995"/>
            <a:r>
              <a:rPr lang="en-US"/>
              <a:t>Data Preparation</a:t>
            </a:r>
          </a:p>
          <a:p>
            <a:r>
              <a:rPr lang="en-US"/>
              <a:t>We will continue with...</a:t>
            </a:r>
          </a:p>
          <a:p>
            <a:pPr marL="556895" lvl="1" indent="-213995"/>
            <a:r>
              <a:rPr lang="en-US"/>
              <a:t>Data Modeling</a:t>
            </a:r>
          </a:p>
          <a:p>
            <a:pPr marL="556895" lvl="1" indent="-213995"/>
            <a:r>
              <a:rPr lang="en-US"/>
              <a:t>Model Evaluation</a:t>
            </a:r>
          </a:p>
          <a:p>
            <a:pPr marL="556895" lvl="1" indent="-213995"/>
            <a:r>
              <a:rPr lang="en-US"/>
              <a:t>Model Deployment</a:t>
            </a:r>
          </a:p>
        </p:txBody>
      </p:sp>
      <p:pic>
        <p:nvPicPr>
          <p:cNvPr id="5" name="Picture 4" descr="Diagram of a diagram of data&#10;&#10;Description automatically generated">
            <a:extLst>
              <a:ext uri="{FF2B5EF4-FFF2-40B4-BE49-F238E27FC236}">
                <a16:creationId xmlns:a16="http://schemas.microsoft.com/office/drawing/2014/main" id="{64903F32-9790-B54F-097B-646DF9842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1" y="1257255"/>
            <a:ext cx="3819769" cy="369376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82E18-E7B9-2C64-7E07-EF485846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t>3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1D1D15A-42B9-5775-0FA7-84F34FFB8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950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9"/>
    </mc:Choice>
    <mc:Fallback>
      <p:transition spd="slow" advTm="1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0DDB-6D24-514B-A250-897CD883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96A1-D743-6016-A012-45A388DE5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620442"/>
            <a:ext cx="3772881" cy="29105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Heart disease is the </a:t>
            </a:r>
            <a:r>
              <a:rPr lang="en-US" b="1" dirty="0"/>
              <a:t>leading cause of death</a:t>
            </a:r>
            <a:r>
              <a:rPr lang="en-US" dirty="0"/>
              <a:t> in the United States.</a:t>
            </a:r>
          </a:p>
          <a:p>
            <a:r>
              <a:rPr lang="en-US" sz="1300" dirty="0">
                <a:solidFill>
                  <a:srgbClr val="000000"/>
                </a:solidFill>
                <a:ea typeface="+mn-lt"/>
                <a:cs typeface="+mn-lt"/>
              </a:rPr>
              <a:t>In the United States, someone has a heart attack every </a:t>
            </a:r>
            <a:r>
              <a:rPr lang="en-US" sz="1300" b="1" dirty="0">
                <a:solidFill>
                  <a:srgbClr val="000000"/>
                </a:solidFill>
                <a:ea typeface="+mn-lt"/>
                <a:cs typeface="+mn-lt"/>
              </a:rPr>
              <a:t>40 seconds</a:t>
            </a:r>
            <a:r>
              <a:rPr lang="en-US" sz="13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r>
              <a:rPr lang="en-US" sz="1300" dirty="0">
                <a:solidFill>
                  <a:srgbClr val="000000"/>
                </a:solidFill>
                <a:ea typeface="+mn-lt"/>
                <a:cs typeface="+mn-lt"/>
              </a:rPr>
              <a:t>Every year, about </a:t>
            </a:r>
            <a:r>
              <a:rPr lang="en-US" sz="1300" b="1" dirty="0">
                <a:solidFill>
                  <a:srgbClr val="000000"/>
                </a:solidFill>
                <a:ea typeface="+mn-lt"/>
                <a:cs typeface="+mn-lt"/>
              </a:rPr>
              <a:t>805,000 people </a:t>
            </a:r>
            <a:r>
              <a:rPr lang="en-US" sz="1300" dirty="0">
                <a:solidFill>
                  <a:srgbClr val="000000"/>
                </a:solidFill>
                <a:ea typeface="+mn-lt"/>
                <a:cs typeface="+mn-lt"/>
              </a:rPr>
              <a:t>in the United States</a:t>
            </a:r>
            <a:r>
              <a:rPr lang="en-US" sz="1300" b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300" dirty="0">
                <a:solidFill>
                  <a:srgbClr val="000000"/>
                </a:solidFill>
                <a:ea typeface="+mn-lt"/>
                <a:cs typeface="+mn-lt"/>
              </a:rPr>
              <a:t>have a heart attack.</a:t>
            </a:r>
            <a:endParaRPr lang="en-US" sz="1300" dirty="0">
              <a:solidFill>
                <a:srgbClr val="000000"/>
              </a:solidFill>
            </a:endParaRPr>
          </a:p>
          <a:p>
            <a:pPr marL="556895" lvl="1" indent="-213995"/>
            <a:r>
              <a:rPr lang="en-US" sz="1150" dirty="0">
                <a:solidFill>
                  <a:srgbClr val="000000"/>
                </a:solidFill>
                <a:ea typeface="+mn-lt"/>
                <a:cs typeface="+mn-lt"/>
              </a:rPr>
              <a:t>605,000 are a first heart attack</a:t>
            </a:r>
            <a:endParaRPr lang="en-US" sz="1150" dirty="0"/>
          </a:p>
          <a:p>
            <a:pPr marL="556895" lvl="1" indent="-213995"/>
            <a:r>
              <a:rPr lang="en-US" sz="1150" dirty="0">
                <a:solidFill>
                  <a:srgbClr val="000000"/>
                </a:solidFill>
                <a:ea typeface="+mn-lt"/>
                <a:cs typeface="+mn-lt"/>
              </a:rPr>
              <a:t>200,000 happen to people who have already had a heart attack</a:t>
            </a:r>
            <a:endParaRPr lang="en-US" sz="1150" dirty="0"/>
          </a:p>
          <a:p>
            <a:endParaRPr lang="en-US" sz="1300" dirty="0">
              <a:solidFill>
                <a:srgbClr val="000000"/>
              </a:solidFill>
            </a:endParaRPr>
          </a:p>
        </p:txBody>
      </p:sp>
      <p:pic>
        <p:nvPicPr>
          <p:cNvPr id="5" name="Picture 4" descr="Heart Attack: Symptoms and Treatment">
            <a:extLst>
              <a:ext uri="{FF2B5EF4-FFF2-40B4-BE49-F238E27FC236}">
                <a16:creationId xmlns:a16="http://schemas.microsoft.com/office/drawing/2014/main" id="{C4413CA4-65F5-0FA0-0F55-DC9B1B21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50" y="1438275"/>
            <a:ext cx="2019300" cy="2266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8E961-0962-CC6F-DC74-CDFC7DC24092}"/>
              </a:ext>
            </a:extLst>
          </p:cNvPr>
          <p:cNvSpPr txBox="1"/>
          <p:nvPr/>
        </p:nvSpPr>
        <p:spPr>
          <a:xfrm>
            <a:off x="510540" y="4914899"/>
            <a:ext cx="20574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latin typeface="Trebuchet MS"/>
                <a:hlinkClick r:id="rId5"/>
              </a:rPr>
              <a:t>https://www.cdc.gov/heartdisease/facts.htm</a:t>
            </a:r>
            <a:endParaRPr lang="en-US" sz="700">
              <a:latin typeface="Trebuchet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A6E38-4D29-D11B-1551-E1923B43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t>4</a:t>
            </a:fld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39DEA99-C234-6A78-8659-71DDBEBBE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392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2"/>
    </mc:Choice>
    <mc:Fallback>
      <p:transition spd="slow" advTm="2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A9BA-75BB-E617-1B3F-40483412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97F78-F314-4EB1-EE65-06F19A35B3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Patient ID: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Unique identifier for each patient</a:t>
            </a:r>
            <a:endParaRPr lang="en-US" sz="900"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Age</a:t>
            </a:r>
            <a:endParaRPr lang="en-US" sz="900">
              <a:solidFill>
                <a:srgbClr val="3C4043"/>
              </a:solidFill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Sex: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Male/Female</a:t>
            </a:r>
            <a:endParaRPr lang="en-US" sz="900"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Cholesterol: </a:t>
            </a:r>
            <a:r>
              <a:rPr lang="en-US" sz="900">
                <a:solidFill>
                  <a:srgbClr val="3C4043"/>
                </a:solidFill>
                <a:ea typeface="+mn-lt"/>
                <a:cs typeface="+mn-lt"/>
              </a:rPr>
              <a:t>(mg/dL)</a:t>
            </a:r>
            <a:endParaRPr lang="en-US" sz="900">
              <a:solidFill>
                <a:srgbClr val="3C4043"/>
              </a:solidFill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Blood Pressure: 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Systolic/Diastolic </a:t>
            </a:r>
            <a:r>
              <a:rPr lang="en-US" sz="900">
                <a:solidFill>
                  <a:srgbClr val="3C4043"/>
                </a:solidFill>
                <a:ea typeface="+mn-lt"/>
                <a:cs typeface="+mn-lt"/>
              </a:rPr>
              <a:t>(mm Hg)</a:t>
            </a:r>
            <a:endParaRPr lang="en-US" sz="900">
              <a:solidFill>
                <a:srgbClr val="404040"/>
              </a:solidFill>
              <a:ea typeface="+mn-lt"/>
              <a:cs typeface="+mn-lt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Heart Rate: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(BPM)</a:t>
            </a:r>
            <a:endParaRPr lang="en-US" sz="900"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Diabetes: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(1: Yes, 0: No)</a:t>
            </a:r>
            <a:endParaRPr lang="en-US" sz="900"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Family History: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(1: Yes, 0: No)</a:t>
            </a:r>
            <a:endParaRPr lang="en-US" sz="900"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Smoking: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(1: Smoker, 0: Non-smoker)</a:t>
            </a:r>
            <a:endParaRPr lang="en-US" sz="900"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Obesity: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(1: Obese, 0: Not obese)</a:t>
            </a:r>
            <a:endParaRPr lang="en-US" sz="900"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Alcohol Consumption: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(1: Yes, 0: No)</a:t>
            </a:r>
            <a:endParaRPr lang="en-US" sz="900"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Exercise Hours Per Week</a:t>
            </a:r>
            <a:endParaRPr lang="en-US" sz="900">
              <a:solidFill>
                <a:srgbClr val="3C4043"/>
              </a:solidFill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Diet: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Healthy/Average/Unhealthy</a:t>
            </a:r>
            <a:endParaRPr lang="en-US" sz="900">
              <a:latin typeface="Trebuchet MS"/>
            </a:endParaRPr>
          </a:p>
          <a:p>
            <a:endParaRPr lang="en-US">
              <a:solidFill>
                <a:srgbClr val="404040"/>
              </a:solidFill>
              <a:latin typeface="Trebuchet MS" panose="020B060302020202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2E325-77F4-A4C2-357C-5FCD290202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Previous Heart Problems: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 (1: Yes, 0: No)</a:t>
            </a: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Medication Use: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 (1: Yes, 0: No)</a:t>
            </a: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Stress Level: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 (1-10)</a:t>
            </a: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Sedentary Hours Per Day</a:t>
            </a:r>
            <a:endParaRPr lang="en-US" sz="900">
              <a:solidFill>
                <a:srgbClr val="3C4043"/>
              </a:solidFill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Income</a:t>
            </a: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BMI: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Body Mass Index</a:t>
            </a:r>
            <a:endParaRPr lang="en-US" sz="900"/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Triglycerides</a:t>
            </a:r>
            <a:r>
              <a:rPr lang="en-US" sz="900" b="1">
                <a:solidFill>
                  <a:srgbClr val="3C4043"/>
                </a:solidFill>
                <a:ea typeface="+mn-lt"/>
                <a:cs typeface="+mn-lt"/>
              </a:rPr>
              <a:t>: </a:t>
            </a:r>
            <a:r>
              <a:rPr lang="en-US" sz="900">
                <a:solidFill>
                  <a:srgbClr val="3C4043"/>
                </a:solidFill>
                <a:ea typeface="+mn-lt"/>
                <a:cs typeface="+mn-lt"/>
              </a:rPr>
              <a:t>(mg/dL)</a:t>
            </a: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Physical Activity Days Per Week</a:t>
            </a: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Sleep Hours Per Day</a:t>
            </a:r>
            <a:endParaRPr lang="en-US" sz="900">
              <a:solidFill>
                <a:srgbClr val="3C4043"/>
              </a:solidFill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Country</a:t>
            </a:r>
            <a:endParaRPr lang="en-US" sz="900">
              <a:solidFill>
                <a:srgbClr val="3C4043"/>
              </a:solidFill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Continent</a:t>
            </a:r>
            <a:endParaRPr lang="en-US" sz="900">
              <a:solidFill>
                <a:srgbClr val="3C4043"/>
              </a:solidFill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Hemisphere</a:t>
            </a:r>
            <a:endParaRPr lang="en-US" sz="900">
              <a:solidFill>
                <a:srgbClr val="3C4043"/>
              </a:solidFill>
              <a:latin typeface="Trebuchet MS"/>
            </a:endParaRPr>
          </a:p>
          <a:p>
            <a:r>
              <a:rPr lang="en-US" sz="900" b="1">
                <a:solidFill>
                  <a:srgbClr val="3C4043"/>
                </a:solidFill>
                <a:latin typeface="Trebuchet MS"/>
              </a:rPr>
              <a:t>Heart Attack Risk: </a:t>
            </a:r>
            <a:r>
              <a:rPr lang="en-US" sz="900">
                <a:solidFill>
                  <a:srgbClr val="3C4043"/>
                </a:solidFill>
                <a:latin typeface="Trebuchet MS"/>
              </a:rPr>
              <a:t>(1: Yes, 0: No)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EFF18-0F38-798C-1958-7DE29111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t>5</a:t>
            </a:fld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CAC34BF-32D7-EECB-18BF-76E6A7F07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019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0"/>
    </mc:Choice>
    <mc:Fallback>
      <p:transition spd="slow" advTm="20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BF8A-D4F4-BD5D-CD96-4E27D736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CFEE4-4322-B94F-B67C-C97ACF27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Using </a:t>
            </a:r>
            <a:r>
              <a:rPr lang="en-US" err="1"/>
              <a:t>LabelEncoder</a:t>
            </a:r>
            <a:r>
              <a:rPr lang="en-US"/>
              <a:t>() from sci-kit learn module in Python:</a:t>
            </a:r>
          </a:p>
          <a:p>
            <a:pPr marL="556895" lvl="1" indent="-213995"/>
            <a:r>
              <a:rPr lang="en-US" sz="900" b="1">
                <a:solidFill>
                  <a:srgbClr val="3C4043"/>
                </a:solidFill>
              </a:rPr>
              <a:t>Sex: </a:t>
            </a:r>
            <a:r>
              <a:rPr lang="en-US" sz="900">
                <a:solidFill>
                  <a:srgbClr val="3C4043"/>
                </a:solidFill>
              </a:rPr>
              <a:t>(Male/Female) </a:t>
            </a:r>
            <a:r>
              <a:rPr lang="en-US" sz="900">
                <a:solidFill>
                  <a:srgbClr val="3C4043"/>
                </a:solidFill>
                <a:ea typeface="+mn-lt"/>
                <a:cs typeface="+mn-lt"/>
              </a:rPr>
              <a:t>→ → → </a:t>
            </a:r>
            <a:r>
              <a:rPr lang="en-US" sz="900" b="1">
                <a:solidFill>
                  <a:srgbClr val="3C4043"/>
                </a:solidFill>
                <a:ea typeface="+mn-lt"/>
                <a:cs typeface="+mn-lt"/>
              </a:rPr>
              <a:t>Sex: </a:t>
            </a:r>
            <a:r>
              <a:rPr lang="en-US" sz="900">
                <a:solidFill>
                  <a:srgbClr val="3C4043"/>
                </a:solidFill>
                <a:ea typeface="+mn-lt"/>
                <a:cs typeface="+mn-lt"/>
              </a:rPr>
              <a:t>(1: Male, 0: Female)</a:t>
            </a:r>
          </a:p>
          <a:p>
            <a:pPr marL="556895" lvl="1" indent="-213995"/>
            <a:r>
              <a:rPr lang="en-US" sz="900" b="1">
                <a:solidFill>
                  <a:srgbClr val="3C4043"/>
                </a:solidFill>
              </a:rPr>
              <a:t>Diet: </a:t>
            </a:r>
            <a:r>
              <a:rPr lang="en-US" sz="900">
                <a:solidFill>
                  <a:srgbClr val="3C4043"/>
                </a:solidFill>
              </a:rPr>
              <a:t>(Healthy/Average/Unhealthy) → → → </a:t>
            </a:r>
            <a:r>
              <a:rPr lang="en-US" sz="900" b="1">
                <a:solidFill>
                  <a:srgbClr val="3C4043"/>
                </a:solidFill>
              </a:rPr>
              <a:t>Diet: </a:t>
            </a:r>
            <a:r>
              <a:rPr lang="en-US" sz="900">
                <a:solidFill>
                  <a:srgbClr val="3C4043"/>
                </a:solidFill>
              </a:rPr>
              <a:t>(2: Unhealthy, 1: Healthy, 0: Average)</a:t>
            </a:r>
          </a:p>
          <a:p>
            <a:endParaRPr lang="en-US">
              <a:solidFill>
                <a:srgbClr val="3C4043"/>
              </a:solidFill>
            </a:endParaRPr>
          </a:p>
          <a:p>
            <a:r>
              <a:rPr lang="en-US">
                <a:solidFill>
                  <a:srgbClr val="3C4043"/>
                </a:solidFill>
              </a:rPr>
              <a:t>Using str.split() in Python: </a:t>
            </a:r>
            <a:r>
              <a:rPr lang="en-US" b="1">
                <a:solidFill>
                  <a:srgbClr val="3C4043"/>
                </a:solidFill>
                <a:ea typeface="+mn-lt"/>
                <a:cs typeface="+mn-lt"/>
              </a:rPr>
              <a:t>Blood Pressure</a:t>
            </a:r>
            <a:r>
              <a:rPr lang="en-US">
                <a:solidFill>
                  <a:srgbClr val="3C4043"/>
                </a:solidFill>
                <a:ea typeface="+mn-lt"/>
                <a:cs typeface="+mn-lt"/>
              </a:rPr>
              <a:t>: Systolic/Diastolic (mm Hg)</a:t>
            </a:r>
            <a:endParaRPr lang="en-US">
              <a:solidFill>
                <a:srgbClr val="3C4043"/>
              </a:solidFill>
            </a:endParaRPr>
          </a:p>
          <a:p>
            <a:pPr marL="556895" lvl="1" indent="-213995"/>
            <a:r>
              <a:rPr lang="en-US" sz="900" b="1">
                <a:solidFill>
                  <a:srgbClr val="3C4043"/>
                </a:solidFill>
              </a:rPr>
              <a:t>Systolic Blood Pressure: </a:t>
            </a:r>
            <a:r>
              <a:rPr lang="en-US" sz="900">
                <a:solidFill>
                  <a:srgbClr val="3C4043"/>
                </a:solidFill>
              </a:rPr>
              <a:t>(mm Hg)</a:t>
            </a:r>
            <a:endParaRPr lang="en-US" sz="900" b="1">
              <a:solidFill>
                <a:srgbClr val="3C4043"/>
              </a:solidFill>
            </a:endParaRPr>
          </a:p>
          <a:p>
            <a:pPr marL="556895" lvl="1" indent="-213995"/>
            <a:r>
              <a:rPr lang="en-US" sz="900" b="1">
                <a:solidFill>
                  <a:srgbClr val="3C4043"/>
                </a:solidFill>
              </a:rPr>
              <a:t>Diastolic Blood Pressure: </a:t>
            </a:r>
            <a:r>
              <a:rPr lang="en-US" sz="900">
                <a:solidFill>
                  <a:srgbClr val="3C4043"/>
                </a:solidFill>
              </a:rPr>
              <a:t>(mm Hg)</a:t>
            </a:r>
          </a:p>
          <a:p>
            <a:pPr marL="0" indent="0">
              <a:buNone/>
            </a:pPr>
            <a:endParaRPr lang="en-US" sz="1050">
              <a:solidFill>
                <a:srgbClr val="3C404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64E2A-4B29-CBEE-0672-6FB67BEB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t>6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E262FE3-976D-2183-983F-400A6285B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327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16"/>
    </mc:Choice>
    <mc:Fallback>
      <p:transition spd="slow" advTm="19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391E-0F7A-F712-946D-4A04B75E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and 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3A74-FDF2-4686-69ED-DC3F94F5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Business Understanding:</a:t>
            </a:r>
          </a:p>
          <a:p>
            <a:pPr marL="556895" lvl="1" indent="-213995"/>
            <a:r>
              <a:rPr lang="en-US">
                <a:ea typeface="+mn-lt"/>
                <a:cs typeface="+mn-lt"/>
                <a:hlinkClick r:id="rId4"/>
              </a:rPr>
              <a:t>https://www.kaggle.com/</a:t>
            </a:r>
            <a:endParaRPr lang="en-US">
              <a:ea typeface="+mn-lt"/>
              <a:cs typeface="+mn-lt"/>
            </a:endParaRPr>
          </a:p>
          <a:p>
            <a:pPr marL="556895" lvl="1" indent="-213995"/>
            <a:r>
              <a:rPr lang="en-US">
                <a:ea typeface="+mn-lt"/>
                <a:cs typeface="+mn-lt"/>
                <a:hlinkClick r:id="rId5"/>
              </a:rPr>
              <a:t>https://www.cdc.gov/heartdisease/</a:t>
            </a:r>
            <a:endParaRPr lang="en-US">
              <a:ea typeface="+mn-lt"/>
              <a:cs typeface="+mn-lt"/>
            </a:endParaRPr>
          </a:p>
          <a:p>
            <a:r>
              <a:rPr lang="en-US"/>
              <a:t>Data Understanding:</a:t>
            </a:r>
          </a:p>
          <a:p>
            <a:pPr marL="556895" lvl="1" indent="-213995"/>
            <a:r>
              <a:rPr lang="en-US"/>
              <a:t>Seaborn</a:t>
            </a:r>
          </a:p>
          <a:p>
            <a:pPr marL="556895" lvl="1" indent="-213995"/>
            <a:r>
              <a:rPr lang="en-US"/>
              <a:t>Plotly</a:t>
            </a:r>
          </a:p>
          <a:p>
            <a:pPr marL="556895" lvl="1" indent="-213995"/>
            <a:r>
              <a:rPr lang="en-US"/>
              <a:t>Matplotlib</a:t>
            </a:r>
          </a:p>
          <a:p>
            <a:r>
              <a:rPr lang="en-US"/>
              <a:t>Data Preparation:</a:t>
            </a:r>
          </a:p>
          <a:p>
            <a:pPr marL="556895" lvl="1" indent="-213995"/>
            <a:r>
              <a:rPr lang="en-US"/>
              <a:t>Pandas</a:t>
            </a:r>
          </a:p>
          <a:p>
            <a:pPr marL="556895" lvl="1" indent="-213995"/>
            <a:r>
              <a:rPr lang="en-US"/>
              <a:t>Sci-kit learn</a:t>
            </a:r>
          </a:p>
          <a:p>
            <a:pPr marL="556895" lvl="1" indent="-213995"/>
            <a:endParaRPr lang="en-US"/>
          </a:p>
        </p:txBody>
      </p:sp>
      <p:pic>
        <p:nvPicPr>
          <p:cNvPr id="5" name="Picture 4" descr="A yellow and blue python logo&#10;&#10;Description automatically generated">
            <a:extLst>
              <a:ext uri="{FF2B5EF4-FFF2-40B4-BE49-F238E27FC236}">
                <a16:creationId xmlns:a16="http://schemas.microsoft.com/office/drawing/2014/main" id="{D839280C-1D38-F4C0-3848-D6D6C36F0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524" y="2087602"/>
            <a:ext cx="1791367" cy="9694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2F22A-9F4C-A022-83A1-9E41D72F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t>7</a:t>
            </a:fld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6433C2D-4E73-59C5-9282-034E2D994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865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16"/>
    </mc:Choice>
    <mc:Fallback>
      <p:transition spd="slow" advTm="17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FB11B-ED31-EFFC-4C45-9AD56B82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Defining &amp; Measuring Success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5E03F-9A8E-1D9A-781B-5FEC4C30B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Model that can accurately identify contributing factors to heart attacks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8B68B-09E3-C301-D6B4-6959B0245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Web Application that can recommend the best heart attack risk mitigations</a:t>
            </a:r>
            <a:endParaRPr lang="en-US"/>
          </a:p>
        </p:txBody>
      </p:sp>
      <p:pic>
        <p:nvPicPr>
          <p:cNvPr id="8" name="Picture 7" descr="A diagram of a machine learning algorithm&#10;&#10;Description automatically generated">
            <a:extLst>
              <a:ext uri="{FF2B5EF4-FFF2-40B4-BE49-F238E27FC236}">
                <a16:creationId xmlns:a16="http://schemas.microsoft.com/office/drawing/2014/main" id="{15F304D7-A240-CBA1-2A62-9FCFA06E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96" y="2221995"/>
            <a:ext cx="2738766" cy="223976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2C5F443-28CB-CB6F-D0EC-568DD492E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496" y="2223060"/>
            <a:ext cx="2740166" cy="223976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B03690-4990-F781-FC79-5A33D74C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t>8</a:t>
            </a:fld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47604F1-AE39-D881-6FB3-59DF03E5A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0440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1"/>
    </mc:Choice>
    <mc:Fallback>
      <p:transition spd="slow" advTm="8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B16F-EA1E-CC3A-794E-567F318D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Milestones</a:t>
            </a:r>
          </a:p>
        </p:txBody>
      </p:sp>
      <p:sp>
        <p:nvSpPr>
          <p:cNvPr id="5" name="Google Shape;242;p26">
            <a:extLst>
              <a:ext uri="{FF2B5EF4-FFF2-40B4-BE49-F238E27FC236}">
                <a16:creationId xmlns:a16="http://schemas.microsoft.com/office/drawing/2014/main" id="{E49C485E-AC1A-792F-7464-5AB72808BB1E}"/>
              </a:ext>
            </a:extLst>
          </p:cNvPr>
          <p:cNvSpPr txBox="1"/>
          <p:nvPr/>
        </p:nvSpPr>
        <p:spPr>
          <a:xfrm>
            <a:off x="460042" y="1122843"/>
            <a:ext cx="154098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None/>
            </a:pPr>
            <a:r>
              <a:rPr lang="en" sz="20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Milestone #1</a:t>
            </a:r>
            <a:endParaRPr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43;p26">
            <a:extLst>
              <a:ext uri="{FF2B5EF4-FFF2-40B4-BE49-F238E27FC236}">
                <a16:creationId xmlns:a16="http://schemas.microsoft.com/office/drawing/2014/main" id="{94F75E8A-31A0-E25C-E48B-98B563817272}"/>
              </a:ext>
            </a:extLst>
          </p:cNvPr>
          <p:cNvSpPr txBox="1"/>
          <p:nvPr/>
        </p:nvSpPr>
        <p:spPr>
          <a:xfrm>
            <a:off x="460043" y="1496208"/>
            <a:ext cx="6275388" cy="68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5B5B5B"/>
              </a:buClr>
              <a:buSzPts val="1000"/>
              <a:buFont typeface="Noto Sans Symbols"/>
            </a:pPr>
            <a:r>
              <a:rPr lang="en">
                <a:solidFill>
                  <a:schemeClr val="tx2">
                    <a:lumMod val="50000"/>
                  </a:schemeClr>
                </a:solidFill>
                <a:latin typeface="Times New Roman"/>
                <a:ea typeface="Roboto"/>
                <a:cs typeface="Roboto"/>
                <a:sym typeface="Roboto"/>
              </a:rPr>
              <a:t>Explore the available data further, create visualizations to understand the underlying trends, and possibly create more features that will be included in the model.</a:t>
            </a:r>
            <a:endParaRPr lang="en">
              <a:solidFill>
                <a:schemeClr val="tx2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9" name="Google Shape;245;p26">
            <a:extLst>
              <a:ext uri="{FF2B5EF4-FFF2-40B4-BE49-F238E27FC236}">
                <a16:creationId xmlns:a16="http://schemas.microsoft.com/office/drawing/2014/main" id="{2416F3E1-F0BD-32A0-78E4-268356FA82A8}"/>
              </a:ext>
            </a:extLst>
          </p:cNvPr>
          <p:cNvSpPr txBox="1"/>
          <p:nvPr/>
        </p:nvSpPr>
        <p:spPr>
          <a:xfrm>
            <a:off x="460042" y="2185854"/>
            <a:ext cx="1540980" cy="39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</a:pPr>
            <a:r>
              <a:rPr lang="en" sz="20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Milestone #2</a:t>
            </a:r>
            <a:endParaRPr sz="2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46;p26">
            <a:extLst>
              <a:ext uri="{FF2B5EF4-FFF2-40B4-BE49-F238E27FC236}">
                <a16:creationId xmlns:a16="http://schemas.microsoft.com/office/drawing/2014/main" id="{75A6D7AE-3F36-8AA0-0567-8A0074C4A441}"/>
              </a:ext>
            </a:extLst>
          </p:cNvPr>
          <p:cNvSpPr txBox="1"/>
          <p:nvPr/>
        </p:nvSpPr>
        <p:spPr>
          <a:xfrm>
            <a:off x="468573" y="2574459"/>
            <a:ext cx="6276411" cy="88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5B5B5B"/>
              </a:buClr>
              <a:buSzPts val="1000"/>
            </a:pPr>
            <a:r>
              <a:rPr lang="en">
                <a:solidFill>
                  <a:schemeClr val="tx2">
                    <a:lumMod val="50000"/>
                  </a:schemeClr>
                </a:solidFill>
                <a:latin typeface="Times New Roman"/>
                <a:ea typeface="Roboto"/>
                <a:cs typeface="Roboto"/>
                <a:sym typeface="Roboto"/>
              </a:rPr>
              <a:t>Build several machine learning models to accurately model the data it is tested against, minimizing false positive and false negative rates in the confusion matrix.</a:t>
            </a:r>
            <a:endParaRPr lang="en">
              <a:solidFill>
                <a:schemeClr val="tx2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13" name="Google Shape;248;p26">
            <a:extLst>
              <a:ext uri="{FF2B5EF4-FFF2-40B4-BE49-F238E27FC236}">
                <a16:creationId xmlns:a16="http://schemas.microsoft.com/office/drawing/2014/main" id="{4F40DF6D-984D-CBFF-6DF9-7FBCE8E85665}"/>
              </a:ext>
            </a:extLst>
          </p:cNvPr>
          <p:cNvSpPr txBox="1"/>
          <p:nvPr/>
        </p:nvSpPr>
        <p:spPr>
          <a:xfrm>
            <a:off x="460043" y="3300657"/>
            <a:ext cx="1544279" cy="32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None/>
            </a:pPr>
            <a:r>
              <a:rPr lang="en" sz="20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Milestone #3</a:t>
            </a:r>
            <a:endParaRPr sz="2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49;p26">
            <a:extLst>
              <a:ext uri="{FF2B5EF4-FFF2-40B4-BE49-F238E27FC236}">
                <a16:creationId xmlns:a16="http://schemas.microsoft.com/office/drawing/2014/main" id="{CF3C9579-FCAA-9BDF-AB7E-BC224154EAEB}"/>
              </a:ext>
            </a:extLst>
          </p:cNvPr>
          <p:cNvSpPr txBox="1"/>
          <p:nvPr/>
        </p:nvSpPr>
        <p:spPr>
          <a:xfrm>
            <a:off x="467663" y="3704155"/>
            <a:ext cx="6279595" cy="74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5B5B5B"/>
              </a:buClr>
              <a:buSzPts val="1000"/>
            </a:pPr>
            <a:r>
              <a:rPr lang="en">
                <a:solidFill>
                  <a:schemeClr val="tx2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Implement of a simple web application through Flask to learn the proper usage and capabilities of the framework before building up our application's complexity.</a:t>
            </a:r>
          </a:p>
        </p:txBody>
      </p:sp>
      <p:cxnSp>
        <p:nvCxnSpPr>
          <p:cNvPr id="17" name="Google Shape;241;p26">
            <a:extLst>
              <a:ext uri="{FF2B5EF4-FFF2-40B4-BE49-F238E27FC236}">
                <a16:creationId xmlns:a16="http://schemas.microsoft.com/office/drawing/2014/main" id="{3474311A-7AF3-9E33-91F6-A90B7FE747FA}"/>
              </a:ext>
            </a:extLst>
          </p:cNvPr>
          <p:cNvCxnSpPr/>
          <p:nvPr/>
        </p:nvCxnSpPr>
        <p:spPr>
          <a:xfrm>
            <a:off x="505762" y="1494297"/>
            <a:ext cx="1402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244;p26">
            <a:extLst>
              <a:ext uri="{FF2B5EF4-FFF2-40B4-BE49-F238E27FC236}">
                <a16:creationId xmlns:a16="http://schemas.microsoft.com/office/drawing/2014/main" id="{3712C0B4-CBDD-8FB8-90B9-EEE066104A81}"/>
              </a:ext>
            </a:extLst>
          </p:cNvPr>
          <p:cNvCxnSpPr/>
          <p:nvPr/>
        </p:nvCxnSpPr>
        <p:spPr>
          <a:xfrm>
            <a:off x="467662" y="2570388"/>
            <a:ext cx="140220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47;p26">
            <a:extLst>
              <a:ext uri="{FF2B5EF4-FFF2-40B4-BE49-F238E27FC236}">
                <a16:creationId xmlns:a16="http://schemas.microsoft.com/office/drawing/2014/main" id="{66B59871-FD40-57B1-94D8-EDA3EA0D4838}"/>
              </a:ext>
            </a:extLst>
          </p:cNvPr>
          <p:cNvCxnSpPr/>
          <p:nvPr/>
        </p:nvCxnSpPr>
        <p:spPr>
          <a:xfrm>
            <a:off x="460041" y="3673929"/>
            <a:ext cx="1402200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6B2EAD6-E82C-8C7E-92F8-F7F9916D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t>9</a:t>
            </a:fld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8143120-E634-840F-AD71-672999BAB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795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95"/>
    </mc:Choice>
    <mc:Fallback>
      <p:transition spd="slow" advTm="12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">
  <a:themeElements>
    <a:clrScheme name="TM16411243">
      <a:dk1>
        <a:srgbClr val="000000"/>
      </a:dk1>
      <a:lt1>
        <a:srgbClr val="FFFFFF"/>
      </a:lt1>
      <a:dk2>
        <a:srgbClr val="2B2E42"/>
      </a:dk2>
      <a:lt2>
        <a:srgbClr val="E7E6E6"/>
      </a:lt2>
      <a:accent1>
        <a:srgbClr val="F4CE2F"/>
      </a:accent1>
      <a:accent2>
        <a:srgbClr val="D23958"/>
      </a:accent2>
      <a:accent3>
        <a:srgbClr val="F58020"/>
      </a:accent3>
      <a:accent4>
        <a:srgbClr val="009AD5"/>
      </a:accent4>
      <a:accent5>
        <a:srgbClr val="0479CE"/>
      </a:accent5>
      <a:accent6>
        <a:srgbClr val="25C29C"/>
      </a:accent6>
      <a:hlink>
        <a:srgbClr val="0563C1"/>
      </a:hlink>
      <a:folHlink>
        <a:srgbClr val="954F72"/>
      </a:folHlink>
    </a:clrScheme>
    <a:fontScheme name="Custom 70">
      <a:majorFont>
        <a:latin typeface="Avenir Next LT Pro Demi"/>
        <a:ea typeface=""/>
        <a:cs typeface=""/>
      </a:majorFont>
      <a:minorFont>
        <a:latin typeface="Avenir Next LT Pro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3_Win32_SL_v4" id="{5E1028BC-039D-4A85-8182-5BC71B8BBFDB}" vid="{8FC0B532-47E6-48BF-A500-9A0D2EC4382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D107B4C7965E48BCA1949C784EE46A" ma:contentTypeVersion="9" ma:contentTypeDescription="Create a new document." ma:contentTypeScope="" ma:versionID="557f9d412b0493481b705a8faf278817">
  <xsd:schema xmlns:xsd="http://www.w3.org/2001/XMLSchema" xmlns:xs="http://www.w3.org/2001/XMLSchema" xmlns:p="http://schemas.microsoft.com/office/2006/metadata/properties" xmlns:ns3="758b0b8f-470a-45c0-bc9f-8dcb209d8f0f" targetNamespace="http://schemas.microsoft.com/office/2006/metadata/properties" ma:root="true" ma:fieldsID="a718441248c2b18033f66ca33f65e707" ns3:_="">
    <xsd:import namespace="758b0b8f-470a-45c0-bc9f-8dcb209d8f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b0b8f-470a-45c0-bc9f-8dcb209d8f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8b0b8f-470a-45c0-bc9f-8dcb209d8f0f" xsi:nil="true"/>
  </documentManagement>
</p:properties>
</file>

<file path=customXml/itemProps1.xml><?xml version="1.0" encoding="utf-8"?>
<ds:datastoreItem xmlns:ds="http://schemas.openxmlformats.org/officeDocument/2006/customXml" ds:itemID="{2E5B9497-E2EF-418F-876D-FCE200592A31}">
  <ds:schemaRefs>
    <ds:schemaRef ds:uri="758b0b8f-470a-45c0-bc9f-8dcb209d8f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9E28526-07A3-4AE7-AC35-512C68B8F5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EF4C7C-5466-427E-BF50-0A372C27E78A}">
  <ds:schemaRefs>
    <ds:schemaRef ds:uri="758b0b8f-470a-45c0-bc9f-8dcb209d8f0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658</Words>
  <Application>Microsoft Office PowerPoint</Application>
  <PresentationFormat>On-screen Show (16:9)</PresentationFormat>
  <Paragraphs>113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Trebuchet MS</vt:lpstr>
      <vt:lpstr>Wingdings 3</vt:lpstr>
      <vt:lpstr>Times New Roman</vt:lpstr>
      <vt:lpstr>Noto Sans Symbols</vt:lpstr>
      <vt:lpstr>Arial</vt:lpstr>
      <vt:lpstr>Avenir Next LT Pro Demi</vt:lpstr>
      <vt:lpstr>Roboto</vt:lpstr>
      <vt:lpstr>Avenir Next LT Pro </vt:lpstr>
      <vt:lpstr>Facet</vt:lpstr>
      <vt:lpstr>Custom</vt:lpstr>
      <vt:lpstr>Evaluation of Heart Attack Risk Factors</vt:lpstr>
      <vt:lpstr>The Business Problems</vt:lpstr>
      <vt:lpstr>The Business Model</vt:lpstr>
      <vt:lpstr>Business Understanding</vt:lpstr>
      <vt:lpstr>Data Understanding</vt:lpstr>
      <vt:lpstr>Data Preparation</vt:lpstr>
      <vt:lpstr>Tools and Technology Used</vt:lpstr>
      <vt:lpstr>Defining &amp; Measuring Success </vt:lpstr>
      <vt:lpstr>Our Milestones</vt:lpstr>
      <vt:lpstr>Our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Sula</dc:creator>
  <cp:lastModifiedBy>Vohra, Jafar</cp:lastModifiedBy>
  <cp:revision>2</cp:revision>
  <dcterms:modified xsi:type="dcterms:W3CDTF">2023-10-19T06:38:43Z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0x010100C6D107B4C7965E48BCA1949C784EE46A</vt:lpwstr>
  </property>
</Properties>
</file>